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Proxima Nova" panose="02000506030000020004" pitchFamily="2" charset="0"/>
      <p:regular r:id="rId24"/>
      <p:bold r:id="rId25"/>
      <p:italic r:id="rId26"/>
      <p:boldItalic r:id="rId27"/>
    </p:embeddedFont>
    <p:embeddedFont>
      <p:font typeface="Proxima Nova Extrabold" panose="02000506030000020004" pitchFamily="2" charset="0"/>
      <p:bold r:id="rId28"/>
    </p:embeddedFont>
    <p:embeddedFont>
      <p:font typeface="Proxima Nova Semibold" panose="02000506030000020004" pitchFamily="2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59159"/>
  </p:normalViewPr>
  <p:slideViewPr>
    <p:cSldViewPr snapToGrid="0">
      <p:cViewPr varScale="1">
        <p:scale>
          <a:sx n="81" d="100"/>
          <a:sy n="81" d="100"/>
        </p:scale>
        <p:origin x="242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ce1e9a5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ce1e9a5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9ce1e9a5f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9ce1e9a5f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ed05f71b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ed05f71b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It is Google Chrome or Microsoft Edge extension that link the chatbots.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Its beauty is that it not only uses ChatGPT, but also utilizes other AI chatbots like Bard, Claude, and Bing Chat.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main benefit of using MaxAI over chatbots is that during the writing process, you will not need to open the </a:t>
            </a:r>
            <a:r>
              <a:rPr lang="en" b="1">
                <a:solidFill>
                  <a:srgbClr val="222222"/>
                </a:solidFill>
                <a:highlight>
                  <a:srgbClr val="FFFFFF"/>
                </a:highlight>
              </a:rPr>
              <a:t>AI tool separately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; instead, you can use the AI directly on the same web page you are working on. This saves time that would otherwise be spent on switching tabs or windows and copying/pasting queries or responses.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Enhance your productivity to the next level for tasks such as writing, translating, summarizing, etc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9ed05f71b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9ed05f71b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9ed05f71bd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9ed05f71bd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It is Google Chrome or Microsoft Edge extension that link the chatbots.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Its beauty is that it not only uses ChatGPT, but also utilizes other AI chatbots like Bard, Claude, and Bing Chat.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main benefit of using MaxAI over chatbots is that during the writing process, you will not need to open the </a:t>
            </a:r>
            <a:r>
              <a:rPr lang="en" b="1">
                <a:solidFill>
                  <a:srgbClr val="222222"/>
                </a:solidFill>
                <a:highlight>
                  <a:srgbClr val="FFFFFF"/>
                </a:highlight>
              </a:rPr>
              <a:t>AI tool separately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; instead, you can use the AI directly on the same web page you are working on. This saves time that would otherwise be spent on switching tabs or windows and copying/pasting queries or responses.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Enhance your productivity to the next level for tasks such as writing, translating, summarizing, etc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9ed05f71b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9ed05f71b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ed05f71b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9ed05f71bd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It is Google Chrome or Microsoft Edge extension that link the chatbots.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Its beauty is that it not only uses ChatGPT, but also utilizes other AI chatbots like Bard, Claude, and Bing Chat.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main benefit of using MaxAI over chatbots is that during the writing process, you will not need to open the </a:t>
            </a:r>
            <a:r>
              <a:rPr lang="en" b="1">
                <a:solidFill>
                  <a:srgbClr val="222222"/>
                </a:solidFill>
                <a:highlight>
                  <a:srgbClr val="FFFFFF"/>
                </a:highlight>
              </a:rPr>
              <a:t>AI tool separately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; instead, you can use the AI directly on the same web page you are working on. This saves time that would otherwise be spent on switching tabs or windows and copying/pasting queries or responses.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Enhance your productivity to the next level for tasks such as writing, translating, summarizing, etc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9e71cb7cd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9e71cb7cd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9ed05f71bd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9ed05f71bd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ed05f71bd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9ed05f71bd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700"/>
              <a:buFont typeface="Proxima Nova"/>
              <a:buChar char="✓"/>
            </a:pPr>
            <a:r>
              <a:rPr lang="en" sz="17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since it is trained on training data. It is not connected to a search engine</a:t>
            </a:r>
            <a:endParaRPr sz="17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9ed05f71bd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9ed05f71bd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It is Google Chrome or Microsoft Edge extension that link the chatbots.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Its beauty is that it not only uses ChatGPT, but also utilizes other AI chatbots like Bard, Claude, and Bing Chat.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main benefit of using MaxAI over chatbots is that during the writing process, you will not need to open the </a:t>
            </a:r>
            <a:r>
              <a:rPr lang="en" b="1">
                <a:solidFill>
                  <a:srgbClr val="222222"/>
                </a:solidFill>
                <a:highlight>
                  <a:srgbClr val="FFFFFF"/>
                </a:highlight>
              </a:rPr>
              <a:t>AI tool separately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; instead, you can use the AI directly on the same web page you are working on. This saves time that would otherwise be spent on switching tabs or windows and copying/pasting queries or responses.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Enhance your productivity to the next level for tasks such as writing, translating, summarizing, etc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9ed05f71b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9ed05f71b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AI tools help association serve members &amp; event </a:t>
            </a:r>
            <a:r>
              <a:rPr lang="en" sz="2000" dirty="0" err="1">
                <a:solidFill>
                  <a:schemeClr val="dk1"/>
                </a:solidFill>
              </a:rPr>
              <a:t>organisers</a:t>
            </a:r>
            <a:r>
              <a:rPr lang="en" sz="2000" dirty="0">
                <a:solidFill>
                  <a:schemeClr val="dk1"/>
                </a:solidFill>
              </a:rPr>
              <a:t> serve clients and their delegates better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2000" dirty="0">
                <a:solidFill>
                  <a:schemeClr val="dk1"/>
                </a:solidFill>
              </a:rPr>
              <a:t>They off us opportunities to diversify our skills, be inspired, more </a:t>
            </a:r>
            <a:r>
              <a:rPr lang="en" sz="2000" dirty="0" err="1">
                <a:solidFill>
                  <a:schemeClr val="dk1"/>
                </a:solidFill>
              </a:rPr>
              <a:t>creativ</a:t>
            </a:r>
            <a:r>
              <a:rPr lang="en-IE" sz="2000" dirty="0">
                <a:solidFill>
                  <a:schemeClr val="dk1"/>
                </a:solidFill>
              </a:rPr>
              <a:t>e and more productive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IE" sz="2000" dirty="0">
                <a:solidFill>
                  <a:schemeClr val="dk1"/>
                </a:solidFill>
              </a:rPr>
              <a:t>T</a:t>
            </a:r>
            <a:r>
              <a:rPr lang="en" sz="2000" dirty="0">
                <a:solidFill>
                  <a:schemeClr val="dk1"/>
                </a:solidFill>
              </a:rPr>
              <a:t>his can help us with job security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IE" sz="2000" dirty="0">
                <a:solidFill>
                  <a:schemeClr val="dk1"/>
                </a:solidFill>
              </a:rPr>
              <a:t>A</a:t>
            </a:r>
            <a:r>
              <a:rPr lang="en" sz="2000" dirty="0" err="1">
                <a:solidFill>
                  <a:schemeClr val="dk1"/>
                </a:solidFill>
              </a:rPr>
              <a:t>nd</a:t>
            </a:r>
            <a:r>
              <a:rPr lang="en" sz="2000" dirty="0">
                <a:solidFill>
                  <a:schemeClr val="dk1"/>
                </a:solidFill>
              </a:rPr>
              <a:t> can bring value both inside and outside the job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9e71cb7cd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9e71cb7cd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9e71cb7cd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9e71cb7cd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9e71cb7cd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9e71cb7cd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" sz="14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Automate the routine  </a:t>
            </a:r>
            <a:r>
              <a:rPr lang="en" sz="14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- giving you more time to focus on your members - </a:t>
            </a:r>
            <a:r>
              <a:rPr lang="en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increase </a:t>
            </a:r>
            <a:r>
              <a:rPr lang="en" sz="1600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your</a:t>
            </a:r>
            <a:r>
              <a:rPr lang="en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6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productivity</a:t>
            </a:r>
            <a:r>
              <a:rPr lang="en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and complements </a:t>
            </a:r>
            <a:r>
              <a:rPr lang="en" sz="16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human creativity, </a:t>
            </a:r>
            <a:r>
              <a:rPr lang="en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inspires, assists and enhances processes, frees up time to focus on things we </a:t>
            </a:r>
            <a:r>
              <a:rPr lang="en" sz="1600" dirty="0" err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enjoy,supports</a:t>
            </a:r>
            <a:r>
              <a:rPr lang="en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you to upskill and grow </a:t>
            </a:r>
            <a:endParaRPr sz="14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" sz="14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Member Experiences:</a:t>
            </a:r>
            <a:r>
              <a:rPr lang="en" sz="14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400" dirty="0" err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personalisation</a:t>
            </a:r>
            <a:r>
              <a:rPr lang="en" sz="14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recommends content based on preferences and interactions.</a:t>
            </a:r>
            <a:endParaRPr sz="14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" sz="14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Marketing:</a:t>
            </a:r>
            <a:r>
              <a:rPr lang="en" sz="14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helps inspire, improves visuals, graphics  content, social media posts - to reach, engage target and recruit members. </a:t>
            </a:r>
            <a:endParaRPr sz="14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" sz="14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Data:</a:t>
            </a:r>
            <a:r>
              <a:rPr lang="en" sz="14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valuable insights and trends, segmentation, predict behaviors, identify risks </a:t>
            </a:r>
            <a:endParaRPr sz="14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" sz="14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Learning:</a:t>
            </a:r>
            <a:r>
              <a:rPr lang="en" sz="14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can enhance educational programs by tailoring and recommending pathways</a:t>
            </a:r>
            <a:endParaRPr sz="14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AutoNum type="arabicPeriod"/>
            </a:pPr>
            <a:r>
              <a:rPr lang="en" sz="16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New revenue streams - new markets, new members, new revenue</a:t>
            </a:r>
            <a:endParaRPr sz="16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" sz="1400" b="1" dirty="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Automation:</a:t>
            </a:r>
            <a:r>
              <a:rPr lang="en" sz="1400" dirty="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 of repetitive tasks, such as minute taking, social posts, data entry</a:t>
            </a:r>
            <a:endParaRPr sz="1400" dirty="0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" sz="1400" b="1" dirty="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Member support:</a:t>
            </a:r>
            <a:r>
              <a:rPr lang="en" sz="1400" dirty="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 chatbots can answer questions and guide members </a:t>
            </a:r>
            <a:endParaRPr sz="1400" dirty="0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AutoNum type="arabicPeriod"/>
            </a:pPr>
            <a:r>
              <a:rPr lang="en" sz="1400" b="1" dirty="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Event Planning:</a:t>
            </a:r>
            <a:r>
              <a:rPr lang="en" sz="1400" dirty="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 analyzing data to predict attendance, </a:t>
            </a:r>
            <a:r>
              <a:rPr lang="en" sz="1400" dirty="0" err="1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personalise</a:t>
            </a:r>
            <a:r>
              <a:rPr lang="en" sz="1400" dirty="0">
                <a:solidFill>
                  <a:schemeClr val="dk1"/>
                </a:solidFill>
                <a:highlight>
                  <a:schemeClr val="lt1"/>
                </a:highlight>
                <a:latin typeface="Proxima Nova"/>
                <a:ea typeface="Proxima Nova"/>
                <a:cs typeface="Proxima Nova"/>
                <a:sym typeface="Proxima Nova"/>
              </a:rPr>
              <a:t> event experiences and create modern, magnificent graphics/stands designs</a:t>
            </a:r>
            <a:endParaRPr sz="1600" dirty="0">
              <a:solidFill>
                <a:schemeClr val="dk1"/>
              </a:solidFill>
              <a:highlight>
                <a:schemeClr val="lt1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highlight>
                <a:schemeClr val="dk1"/>
              </a:highlight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9dccf8cdf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9dccf8cdf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e71cb7cd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9e71cb7cd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It is Google Chrome or Microsoft Edge extension that link the chatbots.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Its beauty is that it not only uses ChatGPT, but also utilizes other AI chatbots like Bard, Claude, and Bing Chat.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main benefit of using MaxAI over chatbots is that during the writing process, you will not need to open the </a:t>
            </a:r>
            <a:r>
              <a:rPr lang="en" b="1">
                <a:solidFill>
                  <a:srgbClr val="222222"/>
                </a:solidFill>
                <a:highlight>
                  <a:srgbClr val="FFFFFF"/>
                </a:highlight>
              </a:rPr>
              <a:t>AI tool separately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; instead, you can use the AI directly on the same web page you are working on. This saves time that would otherwise be spent on switching tabs or windows and copying/pasting queries or responses.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Enhance your productivity to the next level for tasks such as writing, translating, summarizing, etc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ce1e9a5fd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ce1e9a5fd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9ed05f71b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9ed05f71b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It is Google Chrome or Microsoft Edge extension that link the chatbots.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Its beauty is that it not only uses ChatGPT, but also utilizes other AI chatbots like Bard, Claude, and Bing Chat.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The main benefit of using MaxAI over chatbots is that during the writing process, you will not need to open the </a:t>
            </a:r>
            <a:r>
              <a:rPr lang="en" b="1">
                <a:solidFill>
                  <a:srgbClr val="222222"/>
                </a:solidFill>
                <a:highlight>
                  <a:srgbClr val="FFFFFF"/>
                </a:highlight>
              </a:rPr>
              <a:t>AI tool separately</a:t>
            </a: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; instead, you can use the AI directly on the same web page you are working on. This saves time that would otherwise be spent on switching tabs or windows and copying/pasting queries or responses.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Enhance your productivity to the next level for tasks such as writing, translating, summarizing, etc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ed05f71b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9ed05f71b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r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Create social media posts, presentations, posters, videos,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ed05f71b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29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9ed05f71b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2500" tIns="92500" rIns="92500" bIns="925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2500" tIns="92500" rIns="92500" bIns="925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100"/>
              <a:buNone/>
              <a:defRPr sz="121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2500" tIns="92500" rIns="92500" bIns="925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2500" tIns="92500" rIns="92500" bIns="925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400"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 sz="1400"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www.incon-pco.com/innovators-minds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-7010" b="7009"/>
          <a:stretch/>
        </p:blipFill>
        <p:spPr>
          <a:xfrm>
            <a:off x="435225" y="245270"/>
            <a:ext cx="922502" cy="51892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35225" y="2223525"/>
            <a:ext cx="23088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AI TOOLS </a:t>
            </a:r>
            <a:endParaRPr sz="36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81225" y="764200"/>
            <a:ext cx="31890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28 NOVEMBER 2023</a:t>
            </a:r>
            <a:endParaRPr sz="1000" b="1"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35225" y="2808800"/>
            <a:ext cx="3472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For Event &amp; Association Professionals</a:t>
            </a:r>
            <a:endParaRPr sz="1500" b="1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35225" y="4436700"/>
            <a:ext cx="2919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Presented by: Angela Guillemet</a:t>
            </a:r>
            <a:endParaRPr sz="10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	          </a:t>
            </a:r>
            <a:r>
              <a:rPr lang="en" sz="1000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angela@incon-pco.com</a:t>
            </a:r>
            <a:endParaRPr sz="1000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t="199" b="189"/>
          <a:stretch/>
        </p:blipFill>
        <p:spPr>
          <a:xfrm>
            <a:off x="4586124" y="0"/>
            <a:ext cx="455787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6133400" y="120400"/>
            <a:ext cx="29196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Image generated by Canva AI Generator</a:t>
            </a:r>
            <a:endParaRPr sz="8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/>
        </p:nvSpPr>
        <p:spPr>
          <a:xfrm>
            <a:off x="411000" y="1574625"/>
            <a:ext cx="83220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700"/>
              <a:buFont typeface="Proxima Nova"/>
              <a:buChar char="✓"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Turns photos into video.  Talking head of you. Animated historic photos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BBF19"/>
              </a:buClr>
              <a:buSzPts val="1700"/>
              <a:buFont typeface="Proxima Nova"/>
              <a:buChar char="✓"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Use for personalised welcome messages, FAQ, learning materials and manuals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630825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DI-D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630825" y="1089400"/>
            <a:ext cx="24582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Limited free trial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Takes some training to get familiar with it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5288" y="2369000"/>
            <a:ext cx="6733421" cy="252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8230575" y="4641674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/>
        </p:nvSpPr>
        <p:spPr>
          <a:xfrm>
            <a:off x="630825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BEAUTIFUL.AI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630825" y="1581550"/>
            <a:ext cx="3004200" cy="29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Creative presentations with pre-designed layouts, library of images, and AI-powered features like text rewrite options and ‎dynamic data updates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630825" y="1089400"/>
            <a:ext cx="27672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Paid Subscription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Easy to use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 rotWithShape="1">
          <a:blip r:embed="rId3">
            <a:alphaModFix/>
          </a:blip>
          <a:srcRect t="680" b="680"/>
          <a:stretch/>
        </p:blipFill>
        <p:spPr>
          <a:xfrm>
            <a:off x="4606375" y="520875"/>
            <a:ext cx="4057123" cy="434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4157450" y="4641674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/>
        </p:nvSpPr>
        <p:spPr>
          <a:xfrm>
            <a:off x="5761300" y="1861650"/>
            <a:ext cx="2763300" cy="21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429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Video generator for member marketing, event videos. 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r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Personalise videos  for your different member segments  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3669500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PICTORY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6161300" y="1089400"/>
            <a:ext cx="23634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Some free features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Easy to use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525" y="499325"/>
            <a:ext cx="4309699" cy="428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4157450" y="4641674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/>
        </p:nvSpPr>
        <p:spPr>
          <a:xfrm>
            <a:off x="630825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FILMORA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630825" y="1800175"/>
            <a:ext cx="3004200" cy="29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Video generator for member marketing, event videos. 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Personalise videos  for your different member segments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8" name="Google Shape;168;p25"/>
          <p:cNvSpPr txBox="1"/>
          <p:nvPr/>
        </p:nvSpPr>
        <p:spPr>
          <a:xfrm>
            <a:off x="630825" y="1089400"/>
            <a:ext cx="27672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Some free features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Easy to use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28150"/>
            <a:ext cx="4049950" cy="443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4157450" y="4641674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/>
        </p:nvSpPr>
        <p:spPr>
          <a:xfrm>
            <a:off x="630825" y="1609150"/>
            <a:ext cx="8147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AI developed by Event Profs to make event planning more efficient and creative. Assists with building agendas, generating session descriptions, speaker bios, questions, promotional emails, and repurposing content.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6" name="Google Shape;176;p26"/>
          <p:cNvSpPr txBox="1"/>
          <p:nvPr/>
        </p:nvSpPr>
        <p:spPr>
          <a:xfrm>
            <a:off x="630825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PROJECT SPARK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630825" y="1089400"/>
            <a:ext cx="24582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Free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Takes some training to get familiar with it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4800" y="2773125"/>
            <a:ext cx="5233724" cy="22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8180300" y="4641674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/>
          <p:nvPr/>
        </p:nvSpPr>
        <p:spPr>
          <a:xfrm>
            <a:off x="630825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GRAMMARLY</a:t>
            </a:r>
            <a:endParaRPr sz="4000" b="1" dirty="0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630825" y="1558525"/>
            <a:ext cx="3004200" cy="29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AI Writing Assistant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Eliminate Grammar Errors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Fix Punctuation Errors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Tone Detector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Style Guide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Brand Tones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630825" y="1089400"/>
            <a:ext cx="27672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Paid Subscription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Easy to use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84050"/>
            <a:ext cx="4334448" cy="395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4157450" y="4641674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9BBF19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THE CHATBOTS</a:t>
            </a:r>
            <a:endParaRPr sz="6000">
              <a:solidFill>
                <a:srgbClr val="9BBF19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/>
        </p:nvSpPr>
        <p:spPr>
          <a:xfrm>
            <a:off x="387500" y="1596150"/>
            <a:ext cx="37434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700"/>
              <a:buFont typeface="Proxima Nova"/>
              <a:buChar char="✓"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Created by OpenAI (Microsoft stake)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BBF19"/>
              </a:buClr>
              <a:buSzPts val="1700"/>
              <a:buFont typeface="Proxima Nova"/>
              <a:buChar char="✓"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Supports association innovation, content, marketing, researching, brainstorming, reiterating, ideas, data, trends, event planning etc.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BBF19"/>
              </a:buClr>
              <a:buSzPts val="1700"/>
              <a:buFont typeface="Proxima Nova"/>
              <a:buChar char="✓"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3000 functional plugins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BBF19"/>
              </a:buClr>
              <a:buSzPts val="1700"/>
              <a:buFont typeface="Proxima Nova"/>
              <a:buChar char="✓"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GPT-5 out before Christmas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Google Shape;199;p29"/>
          <p:cNvSpPr txBox="1"/>
          <p:nvPr/>
        </p:nvSpPr>
        <p:spPr>
          <a:xfrm>
            <a:off x="630825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CHAT-GPT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0" name="Google Shape;200;p29"/>
          <p:cNvSpPr txBox="1"/>
          <p:nvPr/>
        </p:nvSpPr>
        <p:spPr>
          <a:xfrm>
            <a:off x="630825" y="1089400"/>
            <a:ext cx="42111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Free with daily limit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GPT-4 only available with a monthly subscription 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Easy to use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0900" y="1774375"/>
            <a:ext cx="4647677" cy="23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630825" y="4454899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/>
        </p:nvSpPr>
        <p:spPr>
          <a:xfrm>
            <a:off x="4784300" y="1737375"/>
            <a:ext cx="3740400" cy="25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365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700"/>
              <a:buFont typeface="Proxima Nova"/>
              <a:buChar char="✓"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Created by Anthropic (amazon stake). 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36550" algn="r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9BBF19"/>
              </a:buClr>
              <a:buSzPts val="1700"/>
              <a:buFont typeface="Proxima Nova"/>
              <a:buChar char="✓"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Optimised to provide reliable responses and less false answers 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36550" algn="r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9BBF19"/>
              </a:buClr>
              <a:buSzPts val="1700"/>
              <a:buFont typeface="Proxima Nova"/>
              <a:buChar char="✓"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Accepts high volumes data. Use for marketing, synthesising legislation, association data, 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8" name="Google Shape;208;p30"/>
          <p:cNvSpPr txBox="1"/>
          <p:nvPr/>
        </p:nvSpPr>
        <p:spPr>
          <a:xfrm>
            <a:off x="3669500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CLAUDE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9" name="Google Shape;209;p30"/>
          <p:cNvSpPr txBox="1"/>
          <p:nvPr/>
        </p:nvSpPr>
        <p:spPr>
          <a:xfrm>
            <a:off x="6161300" y="1089400"/>
            <a:ext cx="23634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Free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Easy to use, waiting list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275" y="887150"/>
            <a:ext cx="4479526" cy="352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4157450" y="4641674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/>
          <p:nvPr/>
        </p:nvSpPr>
        <p:spPr>
          <a:xfrm>
            <a:off x="630825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BARD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508200" y="1614500"/>
            <a:ext cx="4063800" cy="29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Google’s chatbot for content marketing, brainstorming etc.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Pulls all its information from</a:t>
            </a:r>
            <a:b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web but it still hallucinates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8" name="Google Shape;218;p31"/>
          <p:cNvSpPr txBox="1"/>
          <p:nvPr/>
        </p:nvSpPr>
        <p:spPr>
          <a:xfrm>
            <a:off x="630825" y="1089400"/>
            <a:ext cx="27672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Free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Easy to use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219" name="Google Shape;21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9950" y="1384344"/>
            <a:ext cx="4428326" cy="2244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630825" y="4454899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14"/>
          <p:cNvGrpSpPr/>
          <p:nvPr/>
        </p:nvGrpSpPr>
        <p:grpSpPr>
          <a:xfrm>
            <a:off x="315675" y="289837"/>
            <a:ext cx="8512649" cy="4563825"/>
            <a:chOff x="315675" y="364175"/>
            <a:chExt cx="8512649" cy="4563825"/>
          </a:xfrm>
        </p:grpSpPr>
        <p:pic>
          <p:nvPicPr>
            <p:cNvPr id="66" name="Google Shape;66;p14"/>
            <p:cNvPicPr preferRelativeResize="0"/>
            <p:nvPr/>
          </p:nvPicPr>
          <p:blipFill rotWithShape="1">
            <a:blip r:embed="rId3">
              <a:alphaModFix/>
            </a:blip>
            <a:srcRect b="4634"/>
            <a:stretch/>
          </p:blipFill>
          <p:spPr>
            <a:xfrm>
              <a:off x="315675" y="364175"/>
              <a:ext cx="8512649" cy="4563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14"/>
            <p:cNvSpPr txBox="1"/>
            <p:nvPr/>
          </p:nvSpPr>
          <p:spPr>
            <a:xfrm>
              <a:off x="5213175" y="869438"/>
              <a:ext cx="3324000" cy="103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i="1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“when the winds of change blow, some people build walls and others build windmills.”</a:t>
              </a:r>
              <a:endParaRPr sz="1800" b="1" i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50">
                <a:solidFill>
                  <a:srgbClr val="212529"/>
                </a:solidFill>
                <a:highlight>
                  <a:srgbClr val="FFFFFF"/>
                </a:highlight>
              </a:endParaRPr>
            </a:p>
          </p:txBody>
        </p:sp>
      </p:grpSp>
      <p:sp>
        <p:nvSpPr>
          <p:cNvPr id="68" name="Google Shape;68;p14"/>
          <p:cNvSpPr txBox="1"/>
          <p:nvPr/>
        </p:nvSpPr>
        <p:spPr>
          <a:xfrm>
            <a:off x="443925" y="393375"/>
            <a:ext cx="29196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Image generated by Adobe Photoshop AI Generator</a:t>
            </a:r>
            <a:endParaRPr sz="8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4250825" y="393374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3750" y="1556925"/>
            <a:ext cx="3316224" cy="331622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2"/>
          <p:cNvSpPr txBox="1"/>
          <p:nvPr/>
        </p:nvSpPr>
        <p:spPr>
          <a:xfrm>
            <a:off x="1438025" y="803200"/>
            <a:ext cx="61083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Top Tips</a:t>
            </a:r>
            <a:endParaRPr sz="3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7" name="Google Shape;227;p32"/>
          <p:cNvSpPr txBox="1"/>
          <p:nvPr/>
        </p:nvSpPr>
        <p:spPr>
          <a:xfrm>
            <a:off x="-207125" y="1556925"/>
            <a:ext cx="5559600" cy="31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When prompting - add context - tone, audience, who you are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Simply say “make this better”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Share your vision and give as much context as possible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Ask AI to check facts to avoid hallucinations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Be legally compliant when sharing content on AI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Pay attention to escalating monthly subscriptions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5802925" y="1637875"/>
            <a:ext cx="29196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Image generated by Midjourney</a:t>
            </a:r>
            <a:endParaRPr sz="8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9" name="Google Shape;229;p32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4250825" y="144699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6500" y="3725049"/>
            <a:ext cx="849525" cy="84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3"/>
          <p:cNvSpPr txBox="1"/>
          <p:nvPr/>
        </p:nvSpPr>
        <p:spPr>
          <a:xfrm>
            <a:off x="4484050" y="3325425"/>
            <a:ext cx="28764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www.incon-pco.com/innovators-mindset</a:t>
            </a:r>
            <a:endParaRPr sz="1000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5575" y="3725075"/>
            <a:ext cx="849525" cy="84949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3"/>
          <p:cNvSpPr txBox="1">
            <a:spLocks noGrp="1"/>
          </p:cNvSpPr>
          <p:nvPr>
            <p:ph type="title"/>
          </p:nvPr>
        </p:nvSpPr>
        <p:spPr>
          <a:xfrm>
            <a:off x="1625513" y="3325425"/>
            <a:ext cx="2606400" cy="7842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https://www.esae.eu/membership</a:t>
            </a:r>
            <a:endParaRPr sz="1000" u="sng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0" name="Google Shape;24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3550" y="2706297"/>
            <a:ext cx="14954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 rotWithShape="1">
          <a:blip r:embed="rId7">
            <a:alphaModFix/>
          </a:blip>
          <a:srcRect t="-7010" b="7009"/>
          <a:stretch/>
        </p:blipFill>
        <p:spPr>
          <a:xfrm>
            <a:off x="5235238" y="2475900"/>
            <a:ext cx="1510210" cy="84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01BD82-2E10-4B48-9D7A-B5650F856B49}"/>
              </a:ext>
            </a:extLst>
          </p:cNvPr>
          <p:cNvSpPr/>
          <p:nvPr/>
        </p:nvSpPr>
        <p:spPr>
          <a:xfrm>
            <a:off x="612649" y="1464132"/>
            <a:ext cx="74460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more information: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1452375" y="688300"/>
            <a:ext cx="61083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How can AI help Associations</a:t>
            </a:r>
            <a:endParaRPr sz="3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95300" y="1495525"/>
            <a:ext cx="4376700" cy="3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AutoNum type="arabicPeriod"/>
            </a:pPr>
            <a:r>
              <a:rPr lang="en" sz="2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Automate the routine</a:t>
            </a:r>
            <a:endParaRPr sz="20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AutoNum type="arabicPeriod"/>
            </a:pPr>
            <a:r>
              <a:rPr lang="en" sz="2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Member personalisation</a:t>
            </a:r>
            <a:endParaRPr sz="20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AutoNum type="arabicPeriod"/>
            </a:pPr>
            <a:r>
              <a:rPr lang="en" sz="2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Marketing &amp; Content Creation</a:t>
            </a:r>
            <a:endParaRPr sz="20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AutoNum type="arabicPeriod"/>
            </a:pPr>
            <a:r>
              <a:rPr lang="en" sz="2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Data insights &amp; search  </a:t>
            </a:r>
            <a:endParaRPr sz="20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AutoNum type="arabicPeriod"/>
            </a:pPr>
            <a:r>
              <a:rPr lang="en" sz="2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Learning, education tailoring</a:t>
            </a:r>
            <a:endParaRPr sz="20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AutoNum type="arabicPeriod"/>
            </a:pPr>
            <a:r>
              <a:rPr lang="en" sz="2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New revenue streams</a:t>
            </a:r>
            <a:endParaRPr sz="20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AutoNum type="arabicPeriod"/>
            </a:pPr>
            <a:r>
              <a:rPr lang="en" sz="2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Event Planning</a:t>
            </a:r>
            <a:endParaRPr sz="20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500" y="1327425"/>
            <a:ext cx="4033495" cy="360619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5601775" y="4453875"/>
            <a:ext cx="29196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Image generated by WePik AI</a:t>
            </a:r>
            <a:endParaRPr sz="800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4250825" y="144699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/>
        </p:nvSpPr>
        <p:spPr>
          <a:xfrm>
            <a:off x="1387725" y="797550"/>
            <a:ext cx="61083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Useful AI Tools</a:t>
            </a:r>
            <a:endParaRPr sz="3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1870300" y="1985050"/>
            <a:ext cx="2604300" cy="23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MAX AI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DALL-E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MIDJOURNEY AI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CANVA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RECRAFT.AI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D-ID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BEAUTIFUL.AI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PICTORY 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 sz="15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4618575" y="1985050"/>
            <a:ext cx="3351900" cy="25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3350" lvl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9</a:t>
            </a:r>
            <a:r>
              <a:rPr lang="en" sz="12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       </a:t>
            </a: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FILMORA</a:t>
            </a:r>
          </a:p>
          <a:p>
            <a:pPr marL="133350" lvl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" sz="12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10.</a:t>
            </a: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   PROJECT SPARK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90550" lvl="0" indent="-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 startAt="11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GRAMMARLY</a:t>
            </a:r>
          </a:p>
          <a:p>
            <a:pPr marL="590550" lvl="0" indent="-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 startAt="11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Chatbots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AutoNum type="alphaLcPeriod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CLAUDE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AutoNum type="alphaLcPeriod"/>
            </a:pPr>
            <a:r>
              <a:rPr lang="en" sz="1800" dirty="0" err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ChatGPT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roxima Nova"/>
              <a:buAutoNum type="alphaLcPeriod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BARD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86" name="Google Shape;86;p16"/>
          <p:cNvGrpSpPr/>
          <p:nvPr/>
        </p:nvGrpSpPr>
        <p:grpSpPr>
          <a:xfrm>
            <a:off x="3084088" y="1341750"/>
            <a:ext cx="2370776" cy="381300"/>
            <a:chOff x="2629050" y="1779463"/>
            <a:chExt cx="2370776" cy="381300"/>
          </a:xfrm>
        </p:grpSpPr>
        <p:sp>
          <p:nvSpPr>
            <p:cNvPr id="87" name="Google Shape;87;p16"/>
            <p:cNvSpPr txBox="1"/>
            <p:nvPr/>
          </p:nvSpPr>
          <p:spPr>
            <a:xfrm>
              <a:off x="2629050" y="1779463"/>
              <a:ext cx="1443300" cy="3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5"/>
                  </a:solidFill>
                </a:rPr>
                <a:t>Compiled by </a:t>
              </a:r>
              <a:endParaRPr sz="1000">
                <a:solidFill>
                  <a:schemeClr val="accent5"/>
                </a:solidFill>
              </a:endParaRPr>
            </a:p>
          </p:txBody>
        </p:sp>
        <p:pic>
          <p:nvPicPr>
            <p:cNvPr id="88" name="Google Shape;88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2076" y="1836727"/>
              <a:ext cx="1177750" cy="266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4250825" y="144699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/>
        </p:nvSpPr>
        <p:spPr>
          <a:xfrm>
            <a:off x="630825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MAX.AI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630825" y="1650975"/>
            <a:ext cx="3661200" cy="29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500"/>
              <a:buFont typeface="Proxima Nova"/>
              <a:buChar char="✓"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AI assistant gives direct access to all chatbots on your browser - Chrome or Microsoft  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BBF19"/>
              </a:buClr>
              <a:buSzPts val="1500"/>
              <a:buFont typeface="Proxima Nova"/>
              <a:buChar char="✓"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Saves time switching tabs - can be used on the same web page you are on 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BBF19"/>
              </a:buClr>
              <a:buSzPts val="1500"/>
              <a:buFont typeface="Proxima Nova"/>
              <a:buChar char="✓"/>
            </a:pPr>
            <a:r>
              <a:rPr lang="en" sz="15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Used to do the usual: summarise documents, refine emails etc</a:t>
            </a:r>
            <a:endParaRPr sz="15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630825" y="1089400"/>
            <a:ext cx="19410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Free with daily limit with paid option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Easy to use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650" y="428150"/>
            <a:ext cx="3872725" cy="42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4157450" y="4641674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/>
        </p:nvSpPr>
        <p:spPr>
          <a:xfrm>
            <a:off x="4625600" y="1682938"/>
            <a:ext cx="3899100" cy="25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365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700"/>
              <a:buFont typeface="Proxima Nova"/>
              <a:buChar char="✓"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Inspires creativity with high-quality images by feeding it textual descriptions of what you envision.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36550" algn="r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9BBF19"/>
              </a:buClr>
              <a:buSzPts val="1700"/>
              <a:buFont typeface="Proxima Nova"/>
              <a:buChar char="✓"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Can be used by associations or in events for creating visuals or tailored marketing collateral simply.</a:t>
            </a:r>
            <a:endParaRPr sz="17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1150" algn="r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9BBF19"/>
              </a:buClr>
              <a:buSzPts val="1300"/>
              <a:buFont typeface="Proxima Nova"/>
              <a:buChar char="✓"/>
            </a:pPr>
            <a:r>
              <a:rPr lang="en" sz="17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Developed by OpenAI.</a:t>
            </a:r>
            <a:r>
              <a:rPr lang="en" sz="1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3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550" y="152400"/>
            <a:ext cx="3395124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3669500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DALL-E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6161300" y="1089400"/>
            <a:ext cx="23634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Limited free trial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Takes some training to get familiar with it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4157450" y="4641674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/>
        </p:nvSpPr>
        <p:spPr>
          <a:xfrm>
            <a:off x="630825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MIDJOURNEY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630824" y="1800175"/>
            <a:ext cx="4130361" cy="18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300"/>
              <a:buFont typeface="Proxima Nova"/>
              <a:buChar char="✓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Visual creativity and idea generator. Text To Image functionality.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BBF19"/>
              </a:buClr>
              <a:buSzPts val="1300"/>
              <a:buFont typeface="Proxima Nova"/>
              <a:buChar char="✓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Helps turn ideas into visuals Just enter your text, pick a style, and be inspired!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BBF19"/>
              </a:buClr>
              <a:buSzPts val="1300"/>
              <a:buFont typeface="Proxima Nova"/>
              <a:buChar char="✓"/>
            </a:pPr>
            <a:r>
              <a:rPr lang="en" sz="18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Brainstorm using Chat and then copy prompt into </a:t>
            </a:r>
            <a:r>
              <a:rPr lang="en" sz="1800" dirty="0" err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Midjourney</a:t>
            </a:r>
            <a:endParaRPr sz="18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300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630825" y="1089400"/>
            <a:ext cx="27672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Limited free trial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Takes some training to get familiar with it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t="-7010" b="7009"/>
          <a:stretch/>
        </p:blipFill>
        <p:spPr>
          <a:xfrm>
            <a:off x="4157450" y="4641674"/>
            <a:ext cx="714149" cy="4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CEBB5D4-6416-5D4B-9C02-54498F88C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651" y="0"/>
            <a:ext cx="2767198" cy="51185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/>
        </p:nvSpPr>
        <p:spPr>
          <a:xfrm>
            <a:off x="4786800" y="1587900"/>
            <a:ext cx="4015800" cy="29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429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Makes graphic design simple, faster, cheaper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r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Magic media - descriptions to generate visuals 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r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Create social media posts, presentations, posters, videos, 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r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Upload association brand identity, 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3669500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CANVA 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6161300" y="1089400"/>
            <a:ext cx="23634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Some free features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Easy to use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550" y="428150"/>
            <a:ext cx="4218448" cy="4870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7810450" y="4512799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/>
        </p:nvSpPr>
        <p:spPr>
          <a:xfrm>
            <a:off x="4740775" y="1539475"/>
            <a:ext cx="3783900" cy="29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429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Generates images and graphics in different formats and styles.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r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Edit and recolour images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r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Use AI upscaling, and create vector graphics and icons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42900" algn="r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9BBF19"/>
              </a:buClr>
              <a:buSzPts val="1800"/>
              <a:buFont typeface="Proxima Nova"/>
              <a:buChar char="✓"/>
            </a:pPr>
            <a:r>
              <a:rPr lang="en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Multiple image options and variable functions available.</a:t>
            </a:r>
            <a:endParaRPr sz="18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3669500" y="428150"/>
            <a:ext cx="485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BBF19"/>
                </a:solidFill>
                <a:latin typeface="Proxima Nova"/>
                <a:ea typeface="Proxima Nova"/>
                <a:cs typeface="Proxima Nova"/>
                <a:sym typeface="Proxima Nova"/>
              </a:rPr>
              <a:t>RECRAFT.AI</a:t>
            </a:r>
            <a:endParaRPr sz="4000" b="1">
              <a:solidFill>
                <a:srgbClr val="9BBF1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6161300" y="1089400"/>
            <a:ext cx="23634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Free with paid option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Easy to use</a:t>
            </a:r>
            <a:endParaRPr sz="9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825" y="377501"/>
            <a:ext cx="3683674" cy="46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 rotWithShape="1">
          <a:blip r:embed="rId4">
            <a:alphaModFix/>
          </a:blip>
          <a:srcRect t="-7010" b="7009"/>
          <a:stretch/>
        </p:blipFill>
        <p:spPr>
          <a:xfrm>
            <a:off x="4157450" y="4641674"/>
            <a:ext cx="714149" cy="4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1711</Words>
  <Application>Microsoft Macintosh PowerPoint</Application>
  <PresentationFormat>On-screen Show (16:9)</PresentationFormat>
  <Paragraphs>183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Proxima Nova</vt:lpstr>
      <vt:lpstr>Roboto</vt:lpstr>
      <vt:lpstr>Proxima Nova Semibold</vt:lpstr>
      <vt:lpstr>Proxima Nova Extrabold</vt:lpstr>
      <vt:lpstr>Simple 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CHATBOTS</vt:lpstr>
      <vt:lpstr>PowerPoint Presentation</vt:lpstr>
      <vt:lpstr>PowerPoint Presentation</vt:lpstr>
      <vt:lpstr>PowerPoint Presentation</vt:lpstr>
      <vt:lpstr>PowerPoint Presentation</vt:lpstr>
      <vt:lpstr>https://www.esae.eu/membership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</cp:revision>
  <dcterms:modified xsi:type="dcterms:W3CDTF">2023-11-28T09:29:36Z</dcterms:modified>
</cp:coreProperties>
</file>